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8" r:id="rId3"/>
    <p:sldId id="475" r:id="rId4"/>
    <p:sldId id="539" r:id="rId5"/>
    <p:sldId id="273" r:id="rId6"/>
    <p:sldId id="548" r:id="rId7"/>
    <p:sldId id="529" r:id="rId8"/>
    <p:sldId id="541" r:id="rId9"/>
  </p:sldIdLst>
  <p:sldSz cx="9144000" cy="6858000" type="screen4x3"/>
  <p:notesSz cx="68580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3337"/>
    <a:srgbClr val="FF3B7C"/>
    <a:srgbClr val="8FBCFF"/>
    <a:srgbClr val="DA8200"/>
    <a:srgbClr val="990033"/>
    <a:srgbClr val="CC0044"/>
    <a:srgbClr val="700015"/>
    <a:srgbClr val="0156FF"/>
    <a:srgbClr val="002B82"/>
    <a:srgbClr val="86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 varScale="1">
        <p:scale>
          <a:sx n="80" d="100"/>
          <a:sy n="80" d="100"/>
        </p:scale>
        <p:origin x="11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98111420159666"/>
          <c:y val="2.6258413805722886E-2"/>
          <c:w val="0.53753241207326163"/>
          <c:h val="0.89633054174002291"/>
        </c:manualLayout>
      </c:layout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3FD-42F4-980B-C49DDA729DD8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3FD-42F4-980B-C49DDA729DD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72D7050-26A9-4542-A90B-DA39D97A3B54}" type="VALUE">
                      <a:rPr lang="en-US">
                        <a:solidFill>
                          <a:srgbClr val="0070C0"/>
                        </a:solidFill>
                      </a:rPr>
                      <a:pPr/>
                      <a:t>[VALUE]</a:t>
                    </a:fld>
                    <a:endParaRPr lang="en-US" baseline="0" dirty="0">
                      <a:solidFill>
                        <a:srgbClr val="0070C0"/>
                      </a:solidFill>
                    </a:endParaRPr>
                  </a:p>
                  <a:p>
                    <a:fld id="{FEDBCD6B-EA78-4D8F-8497-A83F2A14FA1E}" type="PERCENTAGE">
                      <a:rPr lang="en-US">
                        <a:solidFill>
                          <a:srgbClr val="0070C0"/>
                        </a:solidFill>
                      </a:rPr>
                      <a:pPr/>
                      <a:t>[PERCENTAGE]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FD-42F4-980B-C49DDA729DD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6E6318-A5C6-447B-B2FC-8330A66E33D6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[VALUE]</a:t>
                    </a:fld>
                    <a:endParaRPr lang="en-US" baseline="0" dirty="0">
                      <a:solidFill>
                        <a:srgbClr val="C00000"/>
                      </a:solidFill>
                    </a:endParaRPr>
                  </a:p>
                  <a:p>
                    <a:fld id="{2D5E0D0D-C634-48C8-A2FD-3B27AF098070}" type="PERCENTAGE">
                      <a:rPr lang="en-US">
                        <a:solidFill>
                          <a:srgbClr val="C00000"/>
                        </a:solidFill>
                      </a:rPr>
                      <a:pPr/>
                      <a:t>[PERCENTAGE]</a:t>
                    </a:fld>
                    <a:endParaRPr lang="ru-RU"/>
                  </a:p>
                </c:rich>
              </c:tx>
              <c:dLblPos val="outEnd"/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FD-42F4-980B-C49DDA729D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Anket Dolduranlar</c:v>
                </c:pt>
                <c:pt idx="1">
                  <c:v>Anket Doldurmayanlar</c:v>
                </c:pt>
              </c:strCache>
            </c:strRef>
          </c:cat>
          <c:val>
            <c:numRef>
              <c:f>Sayfa1!$B$2:$B$3</c:f>
              <c:numCache>
                <c:formatCode>#,##0</c:formatCode>
                <c:ptCount val="2"/>
                <c:pt idx="0">
                  <c:v>3659</c:v>
                </c:pt>
                <c:pt idx="1">
                  <c:v>4723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FD-42F4-980B-C49DDA729DD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24798831873E-2"/>
          <c:y val="0.87658007937484295"/>
          <c:w val="0.92362083776405801"/>
          <c:h val="0.1076648723417232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Sütun1</c:v>
                </c:pt>
              </c:strCache>
            </c:strRef>
          </c:tx>
          <c:explosion val="15"/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0-1B9F-4C8D-8BD2-2F97B678238B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1B9F-4C8D-8BD2-2F97B678238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Sayfa1!$A$2:$A$3</c:f>
              <c:strCache>
                <c:ptCount val="2"/>
                <c:pt idx="0">
                  <c:v>Erkekler</c:v>
                </c:pt>
                <c:pt idx="1">
                  <c:v>Kızlar</c:v>
                </c:pt>
              </c:strCache>
            </c:strRef>
          </c:cat>
          <c:val>
            <c:numRef>
              <c:f>Sayfa1!$B$2:$B$3</c:f>
              <c:numCache>
                <c:formatCode>#,##0.00</c:formatCode>
                <c:ptCount val="2"/>
                <c:pt idx="0">
                  <c:v>1230</c:v>
                </c:pt>
                <c:pt idx="1">
                  <c:v>2418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9F-4C8D-8BD2-2F97B67823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8716005186240146"/>
          <c:y val="0.45073543395720045"/>
          <c:w val="0.20519364562157366"/>
          <c:h val="0.24064320061476024"/>
        </c:manualLayout>
      </c:layout>
      <c:overlay val="0"/>
      <c:spPr>
        <a:noFill/>
      </c:spPr>
      <c:txPr>
        <a:bodyPr/>
        <a:lstStyle/>
        <a:p>
          <a:pPr>
            <a:defRPr sz="2400">
              <a:solidFill>
                <a:srgbClr val="C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110"/>
      <c:rotY val="49"/>
      <c:depthPercent val="140"/>
      <c:rAngAx val="0"/>
      <c:perspective val="20"/>
    </c:view3D>
    <c:floor>
      <c:thickness val="0"/>
    </c:floor>
    <c:side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sideWall>
    <c:backWall>
      <c:thickness val="0"/>
      <c:spPr>
        <a:ln>
          <a:noFill/>
        </a:ln>
        <a:effectLst>
          <a:glow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93000"/>
            </a:srgbClr>
          </a:outerShdw>
          <a:softEdge rad="63500"/>
        </a:effectLst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8.7191358024691357E-2"/>
          <c:y val="9.3366207368465015E-2"/>
          <c:w val="0.8842592592592593"/>
          <c:h val="0.855358075176487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/>
          </c:spPr>
          <c:explosion val="9"/>
          <c:dLbls>
            <c:dLbl>
              <c:idx val="0"/>
              <c:layout>
                <c:manualLayout>
                  <c:x val="0.12601523767862349"/>
                  <c:y val="-5.612065321788976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0E1-B9F3-632D64DFD3C8}"/>
                </c:ext>
              </c:extLst>
            </c:dLbl>
            <c:dLbl>
              <c:idx val="1"/>
              <c:layout>
                <c:manualLayout>
                  <c:x val="0"/>
                  <c:y val="5.892668587878425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3B-40E1-B9F3-632D64DFD3C8}"/>
                </c:ext>
              </c:extLst>
            </c:dLbl>
            <c:dLbl>
              <c:idx val="2"/>
              <c:layout>
                <c:manualLayout>
                  <c:x val="-2.7777777777777807E-2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B-40E1-B9F3-632D64DFD3C8}"/>
                </c:ext>
              </c:extLst>
            </c:dLbl>
            <c:dLbl>
              <c:idx val="3"/>
              <c:layout>
                <c:manualLayout>
                  <c:x val="8.7962841450374266E-2"/>
                  <c:y val="0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B-40E1-B9F3-632D64DFD3C8}"/>
                </c:ext>
              </c:extLst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ÇALIŞAN MEZUNLAR</c:v>
                </c:pt>
                <c:pt idx="1">
                  <c:v>ÇALIŞAN VE EĞİT. DEVAM EDENLER</c:v>
                </c:pt>
                <c:pt idx="2">
                  <c:v>EĞİTİME DEVAM EDENLER</c:v>
                </c:pt>
                <c:pt idx="3">
                  <c:v>DİĞER (Askerlik, Evlilik, İş arama vs.)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2172</c:v>
                </c:pt>
                <c:pt idx="1">
                  <c:v>347</c:v>
                </c:pt>
                <c:pt idx="2">
                  <c:v>452</c:v>
                </c:pt>
                <c:pt idx="3">
                  <c:v>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3B-40E1-B9F3-632D64DFD3C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A6D-40C8-81A9-9B5BC21D3F8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A6D-40C8-81A9-9B5BC21D3F8A}"/>
              </c:ext>
            </c:extLst>
          </c:dPt>
          <c:dPt>
            <c:idx val="2"/>
            <c:bubble3D val="0"/>
            <c:explosion val="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A6D-40C8-81A9-9B5BC21D3F8A}"/>
              </c:ext>
            </c:extLst>
          </c:dPt>
          <c:dLbls>
            <c:dLbl>
              <c:idx val="0"/>
              <c:layout>
                <c:manualLayout>
                  <c:x val="-1.5534738999182344E-2"/>
                  <c:y val="1.496070722384857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6D-40C8-81A9-9B5BC21D3F8A}"/>
                </c:ext>
              </c:extLst>
            </c:dLbl>
            <c:dLbl>
              <c:idx val="1"/>
              <c:layout>
                <c:manualLayout>
                  <c:x val="1.5588691111000788E-2"/>
                  <c:y val="-9.56120925245441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6D-40C8-81A9-9B5BC21D3F8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ÖZEL SEKTÖRDE ÇALIŞANLAR</c:v>
                </c:pt>
                <c:pt idx="1">
                  <c:v>KAMU SEKTÖRÜNDE ÇALIŞANLAR</c:v>
                </c:pt>
                <c:pt idx="2">
                  <c:v>KENDİ İŞİNİ AÇANLAR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1521</c:v>
                </c:pt>
                <c:pt idx="1">
                  <c:v>876</c:v>
                </c:pt>
                <c:pt idx="2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6D-40C8-81A9-9B5BC21D3F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92631289951923"/>
          <c:y val="3.1277185986685635E-2"/>
          <c:w val="0.29295805313026924"/>
          <c:h val="0.90948308711793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sng" strike="noStrike" kern="1200" baseline="0">
              <a:solidFill>
                <a:schemeClr val="bg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tx1"/>
    </a:solidFill>
    <a:ln w="9525" cap="flat" cmpd="sng" algn="ctr">
      <a:noFill/>
      <a:prstDash val="solid"/>
    </a:ln>
    <a:effectLst/>
  </c:spPr>
  <c:txPr>
    <a:bodyPr/>
    <a:lstStyle/>
    <a:p>
      <a:pPr>
        <a:defRPr sz="1800" b="1" u="sng">
          <a:solidFill>
            <a:schemeClr val="bg2">
              <a:lumMod val="75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44-417B-9106-021DA0A69CC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344-417B-9106-021DA0A69CC0}"/>
              </c:ext>
            </c:extLst>
          </c:dPt>
          <c:dLbls>
            <c:dLbl>
              <c:idx val="0"/>
              <c:layout>
                <c:manualLayout>
                  <c:x val="-7.6238760225928954E-4"/>
                  <c:y val="-3.258925129916209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44-417B-9106-021DA0A69CC0}"/>
                </c:ext>
              </c:extLst>
            </c:dLbl>
            <c:dLbl>
              <c:idx val="1"/>
              <c:layout>
                <c:manualLayout>
                  <c:x val="-6.0498141882091312E-3"/>
                  <c:y val="-2.7752136059459795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44-417B-9106-021DA0A69CC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ALANINDA ÇALIŞANLAR</c:v>
                </c:pt>
                <c:pt idx="1">
                  <c:v>ALAN DIŞI ÇALIŞANLAR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1681</c:v>
                </c:pt>
                <c:pt idx="1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44-417B-9106-021DA0A69C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62368461820519"/>
          <c:y val="0.26755524280346232"/>
          <c:w val="0.34326068141158339"/>
          <c:h val="0.303110367885631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3200" b="1">
          <a:solidFill>
            <a:schemeClr val="bg2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2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D34C-9EB5-43F1-A2EC-5E90E640FBFE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50A07-EE45-48DA-936F-AC263DDA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50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04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3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4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21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25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61D10-733A-47D3-944E-1FBD8C2F2F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4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7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0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8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2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9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72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93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1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22245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r-TR" sz="2000" b="1" kern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KIRGIZİSTAN-TÜRKİYE MANAS ÜNİVERSİTESİ </a:t>
            </a:r>
          </a:p>
          <a:p>
            <a:pPr lvl="0" algn="ctr">
              <a:defRPr/>
            </a:pPr>
            <a:r>
              <a:rPr lang="tr-TR" sz="2000" b="1" kern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ÖİDB ÖĞRENCİ VE MEZUN KOORDİNASYON ŞUBE MÜDÜRLÜĞÜ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240280"/>
            <a:ext cx="5904656" cy="2862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tr-TR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KTMÜ</a:t>
            </a:r>
          </a:p>
          <a:p>
            <a:pPr lvl="0" algn="ctr">
              <a:defRPr/>
            </a:pPr>
            <a:r>
              <a:rPr lang="tr-TR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tr-TR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EĞİTİM ÖĞRETİM YIL</a:t>
            </a:r>
            <a:r>
              <a:rPr lang="en-US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LARI</a:t>
            </a:r>
            <a:r>
              <a:rPr lang="tr-TR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MEZUNLARININ ANALİZİ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617" y="133948"/>
            <a:ext cx="14287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2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3062" y="476672"/>
            <a:ext cx="8237876" cy="5484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çalısma, Üniversitemiz Rektör Yardımcısı Prof. Dr.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Anvarbek Mokeyev’in baskanlıgında Fakülte/Yüksekokul ve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Bölüm/Programlardan görevlendirilen akademik ve idari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personeller, ÖIDB Ögrenci ve Mezun Koordinasyon Subesi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tarafından hazırlanmıstır.</a:t>
            </a:r>
          </a:p>
          <a:p>
            <a:pPr algn="just"/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Sonuçlar ÖIDB Ögrenci ve Mezun Koordinasyon Subesi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tarafından hazırlanan “Google Forms” online anketine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-2019 egitim ögretim yılı mezunlarımızın verdigi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cevaplara göre düzenlenmistir.	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isansüstü mezunlarımız hakkında bilgiler SBE ve FBE sekreterliklerinden alınarak analiz yapılmıştır.</a:t>
            </a:r>
          </a:p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Çalışmanın İçeriği: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Mezunlar hakkında genel bilgi;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Mezunların cinsi</a:t>
            </a:r>
            <a:r>
              <a:rPr lang="en-US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yetlere</a:t>
            </a: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göre dagılımı;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Mezunların ülkelere göre dağılımı;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Mezunların istihdam durumuna göre analizi;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Çalışan mezunların sektöre göre dağılımı;</a:t>
            </a:r>
          </a:p>
          <a:p>
            <a:pPr marL="706438" algn="just">
              <a:lnSpc>
                <a:spcPct val="110000"/>
              </a:lnSpc>
            </a:pPr>
            <a:r>
              <a:rPr lang="tr-TR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Çalışan mezunların alanına göre dağılımı;</a:t>
            </a:r>
          </a:p>
        </p:txBody>
      </p:sp>
    </p:spTree>
    <p:extLst>
      <p:ext uri="{BB962C8B-B14F-4D97-AF65-F5344CB8AC3E}">
        <p14:creationId xmlns:p14="http://schemas.microsoft.com/office/powerpoint/2010/main" val="397594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241031"/>
              </p:ext>
            </p:extLst>
          </p:nvPr>
        </p:nvGraphicFramePr>
        <p:xfrm>
          <a:off x="107504" y="1859370"/>
          <a:ext cx="8064896" cy="483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323528" y="852993"/>
            <a:ext cx="7776864" cy="123540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Toplam Mezun Sayısı : </a:t>
            </a:r>
            <a:r>
              <a:rPr lang="tr-TR" sz="2800" b="1" dirty="0">
                <a:solidFill>
                  <a:srgbClr val="C00000"/>
                </a:solidFill>
              </a:rPr>
              <a:t>8382</a:t>
            </a:r>
            <a:r>
              <a:rPr lang="tr-TR" sz="2400" b="1" dirty="0">
                <a:solidFill>
                  <a:srgbClr val="C00000"/>
                </a:solidFill>
              </a:rPr>
              <a:t> (7686 lisans + 696 Lisansüstü)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Ulaşılan Mezun Sayısı: 3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6</a:t>
            </a: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59 (3201 lisans + 458 Lisansüstü)</a:t>
            </a:r>
          </a:p>
        </p:txBody>
      </p:sp>
      <p:sp>
        <p:nvSpPr>
          <p:cNvPr id="5" name="Прямоугольник 7"/>
          <p:cNvSpPr/>
          <p:nvPr/>
        </p:nvSpPr>
        <p:spPr>
          <a:xfrm>
            <a:off x="2544728" y="39132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GENEL BİLGİ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68845"/>
              </p:ext>
            </p:extLst>
          </p:nvPr>
        </p:nvGraphicFramePr>
        <p:xfrm>
          <a:off x="1043608" y="2018645"/>
          <a:ext cx="738889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539552" y="1556792"/>
            <a:ext cx="4869184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Kız Mezun Sayısı : </a:t>
            </a:r>
            <a:r>
              <a:rPr lang="en-US" sz="2400" b="1" dirty="0">
                <a:solidFill>
                  <a:srgbClr val="C00000"/>
                </a:solidFill>
              </a:rPr>
              <a:t>24</a:t>
            </a:r>
            <a:r>
              <a:rPr lang="tr-TR" sz="2400" b="1" dirty="0">
                <a:solidFill>
                  <a:srgbClr val="C00000"/>
                </a:solidFill>
              </a:rPr>
              <a:t>23</a:t>
            </a:r>
          </a:p>
          <a:p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Erkek Mezun Sayısı: 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123</a:t>
            </a:r>
            <a:r>
              <a:rPr lang="tr-TR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6</a:t>
            </a:r>
            <a:endParaRPr lang="en-US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899592" y="62068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tr-TR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-2019 EĞİTİM-ÖĞRETİM YILI MEZUNLARININ CİNSİYETE GÖRE DAĞILIMI</a:t>
            </a:r>
          </a:p>
        </p:txBody>
      </p:sp>
    </p:spTree>
    <p:extLst>
      <p:ext uri="{BB962C8B-B14F-4D97-AF65-F5344CB8AC3E}">
        <p14:creationId xmlns:p14="http://schemas.microsoft.com/office/powerpoint/2010/main" val="197026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Köşeleri Yuvarlanmış Dikdörtgen Belirtme Çizgisi"/>
          <p:cNvSpPr/>
          <p:nvPr/>
        </p:nvSpPr>
        <p:spPr>
          <a:xfrm>
            <a:off x="7812360" y="2204864"/>
            <a:ext cx="1252881" cy="2376264"/>
          </a:xfrm>
          <a:prstGeom prst="wedgeRoundRectCallout">
            <a:avLst>
              <a:gd name="adj1" fmla="val -52231"/>
              <a:gd name="adj2" fmla="val -69889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8696" tIns="44354" rIns="88696" bIns="44354" rtlCol="0" anchor="ctr"/>
          <a:lstStyle/>
          <a:p>
            <a:pPr algn="ctr" defTabSz="886951">
              <a:defRPr/>
            </a:pPr>
            <a:r>
              <a:rPr lang="en-US" sz="21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Mezunlar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ımız</a:t>
            </a:r>
            <a:endParaRPr lang="ru-RU" sz="21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86951">
              <a:defRPr/>
            </a:pPr>
            <a:r>
              <a:rPr lang="en-US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tr-TR" sz="21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farklı ülkede</a:t>
            </a:r>
          </a:p>
          <a:p>
            <a:pPr algn="ctr" defTabSz="886951">
              <a:defRPr/>
            </a:pPr>
            <a:r>
              <a:rPr lang="tr-TR" sz="21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mevcut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-27384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MEZUNLARIN ÜLKELERE GÖRE DAĞILIMI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665996"/>
              </p:ext>
            </p:extLst>
          </p:nvPr>
        </p:nvGraphicFramePr>
        <p:xfrm>
          <a:off x="320823" y="476672"/>
          <a:ext cx="7430725" cy="6368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2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9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EC3337"/>
                          </a:solidFill>
                          <a:effectLst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Ülke</a:t>
                      </a:r>
                      <a:r>
                        <a:rPr lang="en-US" sz="1600" b="1" u="none" strike="noStrike" dirty="0">
                          <a:solidFill>
                            <a:srgbClr val="EC3337"/>
                          </a:solidFill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Adı</a:t>
                      </a:r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Mezun</a:t>
                      </a:r>
                      <a:r>
                        <a:rPr lang="en-US" sz="1600" b="1" u="none" strike="noStrike" dirty="0">
                          <a:solidFill>
                            <a:srgbClr val="EC3337"/>
                          </a:solidFill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sayısı</a:t>
                      </a:r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EC3337"/>
                          </a:solidFill>
                          <a:effectLst/>
                        </a:rPr>
                        <a:t>% </a:t>
                      </a:r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oranı</a:t>
                      </a:r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EC3337"/>
                          </a:solidFill>
                          <a:effectLst/>
                        </a:rPr>
                        <a:t>№</a:t>
                      </a:r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Ülke</a:t>
                      </a:r>
                      <a:r>
                        <a:rPr lang="en-US" sz="1600" b="1" u="none" strike="noStrike" dirty="0">
                          <a:solidFill>
                            <a:srgbClr val="EC3337"/>
                          </a:solidFill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Adı</a:t>
                      </a:r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Mezun</a:t>
                      </a:r>
                      <a:r>
                        <a:rPr lang="en-US" sz="1600" b="1" u="none" strike="noStrike" dirty="0">
                          <a:solidFill>
                            <a:srgbClr val="EC3337"/>
                          </a:solidFill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sayısı</a:t>
                      </a:r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EC3337"/>
                          </a:solidFill>
                          <a:effectLst/>
                        </a:rPr>
                        <a:t>% </a:t>
                      </a:r>
                      <a:r>
                        <a:rPr lang="en-US" sz="1600" b="1" u="none" strike="noStrike" dirty="0" err="1">
                          <a:solidFill>
                            <a:srgbClr val="EC3337"/>
                          </a:solidFill>
                          <a:effectLst/>
                        </a:rPr>
                        <a:t>oranı</a:t>
                      </a:r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Kırgızistan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74,38%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İtalya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Türkiye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15939359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Küveyt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6821589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BAE (Dubay)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Bahreyn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Almanya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Tacikistan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8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Kazakistan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Afganistan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Çek Cumhur.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0,69%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Hindistan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198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Kıbrıs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İspanya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Güney Kore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İsveç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Qatar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İsviçre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Özbekistan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Malayziya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Azerbaycan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Moldova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İngiltere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Polonya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319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Japonya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Singapur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Türkmenistan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Tayvan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Moğolistan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Yunanistan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Tayland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Norveç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Avustriya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İran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0774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Macaristan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Latviya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2118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Ukrayna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Moldova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1856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>
                          <a:solidFill>
                            <a:srgbClr val="EC3337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Gürcistan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EC333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115" marR="12115" marT="1211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3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323528" y="116632"/>
            <a:ext cx="8572560" cy="93610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KTMÜ 201</a:t>
            </a:r>
            <a:r>
              <a:rPr lang="ky-KG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8</a:t>
            </a:r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-201</a:t>
            </a:r>
            <a:r>
              <a:rPr lang="ky-KG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9</a:t>
            </a:r>
            <a:r>
              <a:rPr lang="tr-TR" sz="2000" b="1" dirty="0">
                <a:solidFill>
                  <a:srgbClr val="C00000"/>
                </a:solidFill>
                <a:latin typeface="Cambria" panose="02040503050406030204" pitchFamily="18" charset="0"/>
                <a:cs typeface="Times New Roman" pitchFamily="18" charset="0"/>
              </a:rPr>
              <a:t> EĞİTİM-ÖĞRETİM YILI MEZUNLARIMIZIN MESLEKİ DAĞILIM ORANLARI</a:t>
            </a:r>
          </a:p>
        </p:txBody>
      </p:sp>
      <p:sp>
        <p:nvSpPr>
          <p:cNvPr id="6" name="6 Metin kutusu"/>
          <p:cNvSpPr txBox="1"/>
          <p:nvPr/>
        </p:nvSpPr>
        <p:spPr>
          <a:xfrm>
            <a:off x="177200" y="779547"/>
            <a:ext cx="256948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600" dirty="0"/>
              <a:t>Toplam mezun sayısı: 8382</a:t>
            </a:r>
            <a:r>
              <a:rPr lang="en-US" sz="1600" dirty="0"/>
              <a:t> </a:t>
            </a:r>
            <a:r>
              <a:rPr lang="tr-TR" sz="1600" dirty="0"/>
              <a:t>Ulaşılan mezun sayısı: 36</a:t>
            </a:r>
            <a:r>
              <a:rPr lang="ky-KG" sz="1600" dirty="0"/>
              <a:t>59</a:t>
            </a:r>
            <a:endParaRPr lang="tr-TR" sz="1600" dirty="0"/>
          </a:p>
          <a:p>
            <a:r>
              <a:rPr lang="tr-TR" sz="1600" dirty="0"/>
              <a:t>Oranı: % 4</a:t>
            </a:r>
            <a:r>
              <a:rPr lang="en-US" sz="1600" dirty="0"/>
              <a:t>3,</a:t>
            </a:r>
            <a:r>
              <a:rPr lang="ky-KG" sz="1600" dirty="0"/>
              <a:t>7</a:t>
            </a:r>
            <a:endParaRPr lang="tr-TR" sz="1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393922"/>
              </p:ext>
            </p:extLst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68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ÇALIŞAN MEZUNLARI</a:t>
            </a: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N</a:t>
            </a:r>
            <a:r>
              <a:rPr lang="tr-TR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 SEKTÖREL DAĞILIM ORANLARI</a:t>
            </a: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1675687621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20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10125" tIns="55067" rIns="110125" bIns="55067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ÇALIŞAN MEZUNLARI</a:t>
            </a: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N</a:t>
            </a:r>
            <a:r>
              <a:rPr lang="tr-TR" sz="2400" b="1" dirty="0">
                <a:solidFill>
                  <a:srgbClr val="0070C0"/>
                </a:solidFill>
                <a:latin typeface="Cambria" panose="02040503050406030204" pitchFamily="18" charset="0"/>
                <a:cs typeface="Times New Roman" pitchFamily="18" charset="0"/>
              </a:rPr>
              <a:t> ALANA GÖRE DAĞILIM ORANLARI</a:t>
            </a:r>
          </a:p>
        </p:txBody>
      </p:sp>
      <p:graphicFrame>
        <p:nvGraphicFramePr>
          <p:cNvPr id="5" name="Диаграмма 8"/>
          <p:cNvGraphicFramePr/>
          <p:nvPr>
            <p:extLst>
              <p:ext uri="{D42A27DB-BD31-4B8C-83A1-F6EECF244321}">
                <p14:modId xmlns:p14="http://schemas.microsoft.com/office/powerpoint/2010/main" val="1971287307"/>
              </p:ext>
            </p:extLst>
          </p:nvPr>
        </p:nvGraphicFramePr>
        <p:xfrm>
          <a:off x="522953" y="1916837"/>
          <a:ext cx="8359265" cy="455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437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5028</TotalTime>
  <Words>373</Words>
  <Application>Microsoft Office PowerPoint</Application>
  <PresentationFormat>On-screen Show (4:3)</PresentationFormat>
  <Paragraphs>224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KTMÜ 2018-2019 EĞİTİM-ÖĞRETİM YILI MEZUNLARIMIZIN MESLEKİ DAĞILIM ORANLARI</vt:lpstr>
      <vt:lpstr>ÇALIŞAN MEZUNLARIN SEKTÖREL DAĞILIM ORANLARI</vt:lpstr>
      <vt:lpstr>ÇALIŞAN MEZUNLARIN ALANA GÖRE DAĞILIM ORANLARI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user</cp:lastModifiedBy>
  <cp:revision>300</cp:revision>
  <cp:lastPrinted>2019-11-13T08:31:38Z</cp:lastPrinted>
  <dcterms:created xsi:type="dcterms:W3CDTF">2013-06-26T08:13:03Z</dcterms:created>
  <dcterms:modified xsi:type="dcterms:W3CDTF">2021-03-17T03:20:23Z</dcterms:modified>
</cp:coreProperties>
</file>